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8" r:id="rId4"/>
    <p:sldId id="273" r:id="rId5"/>
    <p:sldId id="259" r:id="rId6"/>
    <p:sldId id="260" r:id="rId7"/>
    <p:sldId id="265" r:id="rId8"/>
    <p:sldId id="266" r:id="rId9"/>
    <p:sldId id="263" r:id="rId10"/>
    <p:sldId id="270" r:id="rId11"/>
    <p:sldId id="262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3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s/deep_cnn" TargetMode="External"/><Relationship Id="rId2" Type="http://schemas.openxmlformats.org/officeDocument/2006/relationships/hyperlink" Target="https://arxiv.org/abs/1507.012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tutorials/beginner/blitz/data_parallel_tutori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1E0D-5E62-304B-A068-E33EFA7CA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 GPU training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3536-A55F-2F4E-A65C-02076C19D0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Farhad Navid</a:t>
            </a:r>
          </a:p>
          <a:p>
            <a:r>
              <a:rPr lang="en-US" dirty="0"/>
              <a:t>Regis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3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D589-EF7A-DA4A-AC09-A4B3C876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6" y="68772"/>
            <a:ext cx="4747088" cy="1478570"/>
          </a:xfrm>
        </p:spPr>
        <p:txBody>
          <a:bodyPr>
            <a:normAutofit/>
          </a:bodyPr>
          <a:lstStyle/>
          <a:p>
            <a:r>
              <a:rPr lang="en-US" sz="2800" dirty="0" err="1"/>
              <a:t>Mnist</a:t>
            </a:r>
            <a:r>
              <a:rPr lang="en-US" sz="2800" dirty="0"/>
              <a:t> data set Multi GPU</a:t>
            </a:r>
          </a:p>
        </p:txBody>
      </p:sp>
      <p:sp>
        <p:nvSpPr>
          <p:cNvPr id="62" name="Round Diagonal Corner Rectangle 9">
            <a:extLst>
              <a:ext uri="{FF2B5EF4-FFF2-40B4-BE49-F238E27FC236}">
                <a16:creationId xmlns:a16="http://schemas.microsoft.com/office/drawing/2014/main" id="{8B451719-3D51-4EAE-BFF2-306B3D2E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DDF4B5-CF52-724A-B33B-2AC40686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808057"/>
            <a:ext cx="4635583" cy="198171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4E65FDD-3CF4-9041-99C1-1AAE3138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85" y="2837283"/>
            <a:ext cx="1742805" cy="3073849"/>
          </a:xfrm>
          <a:prstGeom prst="rect">
            <a:avLst/>
          </a:prstGeom>
        </p:spPr>
      </p:pic>
      <p:pic>
        <p:nvPicPr>
          <p:cNvPr id="54" name="Content Placeholder 3">
            <a:extLst>
              <a:ext uri="{FF2B5EF4-FFF2-40B4-BE49-F238E27FC236}">
                <a16:creationId xmlns:a16="http://schemas.microsoft.com/office/drawing/2014/main" id="{4E2F4B4D-6B26-3147-B9E2-A33A0BF5D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339" y="2837283"/>
            <a:ext cx="2639231" cy="31326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95F070-3A20-4234-9F39-41BB7217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1148316"/>
            <a:ext cx="4747087" cy="46428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example is one of the training examples from GitHub.  Modified the Code to use the convolution network from Deep Learning class.</a:t>
            </a:r>
          </a:p>
          <a:p>
            <a:r>
              <a:rPr lang="en-US" dirty="0"/>
              <a:t>Data set shape (28 X 28 X1), 60000 training and 10000 test set. </a:t>
            </a:r>
          </a:p>
          <a:p>
            <a:r>
              <a:rPr lang="en-US" dirty="0"/>
              <a:t>Batch Size 128 for 1 GPU </a:t>
            </a:r>
          </a:p>
          <a:p>
            <a:r>
              <a:rPr lang="en-US" dirty="0"/>
              <a:t>Batch Size 64 for 2 GPU  </a:t>
            </a:r>
          </a:p>
          <a:p>
            <a:r>
              <a:rPr lang="en-US" dirty="0"/>
              <a:t>20 Epochs is used in both case. </a:t>
            </a:r>
          </a:p>
          <a:p>
            <a:r>
              <a:rPr lang="en-US" dirty="0"/>
              <a:t>Model Has about 2354250 parameters</a:t>
            </a:r>
          </a:p>
          <a:p>
            <a:r>
              <a:rPr lang="en-US" dirty="0"/>
              <a:t>In the two GPU case when printed the model it shows the Concatenate layer Uses the parameter averaging techniques. </a:t>
            </a:r>
          </a:p>
          <a:p>
            <a:r>
              <a:rPr lang="en-US" dirty="0"/>
              <a:t>1 GPU test accuracy 99.3% training time 240 sec</a:t>
            </a:r>
          </a:p>
          <a:p>
            <a:r>
              <a:rPr lang="en-US" dirty="0"/>
              <a:t>2 GPU test accuracy 99.3% training time 154 sec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24C8-FD33-B348-9A33-DE3C09F0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0"/>
            <a:ext cx="6188402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CIFAR 10 data set VGG19 model </a:t>
            </a:r>
          </a:p>
        </p:txBody>
      </p:sp>
      <p:sp>
        <p:nvSpPr>
          <p:cNvPr id="107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730C4F-1C21-FF49-9D63-4CD1FC99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49" y="808057"/>
            <a:ext cx="2372815" cy="313550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BFEA79-1BEE-5C45-8BD7-CB5419AF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7" y="3963185"/>
            <a:ext cx="3579196" cy="2049089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5A62DC1-6E86-594F-A628-72C582BB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942110"/>
            <a:ext cx="6188402" cy="4849092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/>
              <a:t>CIFAR-10 dataset shape (32x32x3) images in 10 classes.</a:t>
            </a:r>
          </a:p>
          <a:p>
            <a:r>
              <a:rPr lang="en-US" sz="2500" dirty="0"/>
              <a:t>There are 50000 training images and 10000 test images. </a:t>
            </a:r>
          </a:p>
          <a:p>
            <a:r>
              <a:rPr lang="en-US" sz="2500" dirty="0"/>
              <a:t>with 6000 images per class. </a:t>
            </a:r>
          </a:p>
          <a:p>
            <a:r>
              <a:rPr lang="en-US" sz="2500" dirty="0"/>
              <a:t>143 M parameters </a:t>
            </a:r>
          </a:p>
          <a:p>
            <a:r>
              <a:rPr lang="en-US" sz="2500" dirty="0"/>
              <a:t>Memory usage for 32x32x3 input about 44 MB ( this is approximation w no bias) </a:t>
            </a:r>
          </a:p>
          <a:p>
            <a:r>
              <a:rPr lang="en-US" sz="2500" dirty="0"/>
              <a:t>Batch size 128, Epoch 200 </a:t>
            </a:r>
          </a:p>
          <a:p>
            <a:r>
              <a:rPr lang="en-US" sz="2500" dirty="0"/>
              <a:t>Update Epoch 100, 150</a:t>
            </a:r>
          </a:p>
          <a:p>
            <a:r>
              <a:rPr lang="en-US" sz="2500" dirty="0"/>
              <a:t>Loss = Cross Entropy</a:t>
            </a:r>
          </a:p>
          <a:p>
            <a:r>
              <a:rPr lang="en-US" sz="2500" dirty="0"/>
              <a:t>Optimizer = SGD (LR=.1, weight decay= .0005, momentum= .9, gamma=.1)</a:t>
            </a:r>
          </a:p>
          <a:p>
            <a:r>
              <a:rPr lang="en-US" sz="2500" dirty="0"/>
              <a:t>Synchronous SGD averaging for Multi GPU.</a:t>
            </a:r>
          </a:p>
          <a:p>
            <a:r>
              <a:rPr lang="en-US" sz="2500" dirty="0"/>
              <a:t>Reaches the accuracy of 83%</a:t>
            </a:r>
          </a:p>
          <a:p>
            <a:r>
              <a:rPr lang="en-US" dirty="0"/>
              <a:t>1 GPU training time </a:t>
            </a:r>
            <a:r>
              <a:rPr lang="en-US" b="1" dirty="0"/>
              <a:t>2952</a:t>
            </a:r>
            <a:r>
              <a:rPr lang="en-US" dirty="0"/>
              <a:t> sec</a:t>
            </a:r>
          </a:p>
          <a:p>
            <a:r>
              <a:rPr lang="en-US" dirty="0"/>
              <a:t>2 GPU training time </a:t>
            </a:r>
            <a:r>
              <a:rPr lang="en-US" b="1" dirty="0"/>
              <a:t>2296</a:t>
            </a:r>
            <a:r>
              <a:rPr lang="en-US" dirty="0"/>
              <a:t> sec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1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1266-49E5-7B49-9178-D4ADB0E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6A7C-DA9A-A241-B87A-D095ED74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Acquire a reasonable chassis that fits 4 GPU. Repeat the experiments.</a:t>
            </a:r>
          </a:p>
          <a:p>
            <a:r>
              <a:rPr lang="en-US" dirty="0"/>
              <a:t>Model parallelism</a:t>
            </a:r>
          </a:p>
          <a:p>
            <a:r>
              <a:rPr lang="en-US" dirty="0"/>
              <a:t>Study the </a:t>
            </a:r>
            <a:r>
              <a:rPr lang="en-US" dirty="0" err="1"/>
              <a:t>PyCuda</a:t>
            </a:r>
            <a:r>
              <a:rPr lang="en-US" dirty="0"/>
              <a:t> framework and compare with TensorFlow, Keras, </a:t>
            </a:r>
            <a:r>
              <a:rPr lang="en-US" dirty="0" err="1"/>
              <a:t>PyTorch</a:t>
            </a:r>
            <a:r>
              <a:rPr lang="en-US" dirty="0"/>
              <a:t>,..).</a:t>
            </a:r>
          </a:p>
          <a:p>
            <a:r>
              <a:rPr lang="en-US" dirty="0"/>
              <a:t>Study the c-CUDA and understand the customization of the kernels improve efficiencies. </a:t>
            </a:r>
          </a:p>
          <a:p>
            <a:r>
              <a:rPr lang="en-US" dirty="0"/>
              <a:t>Distributed system.  Can build a second server and implement a combine model and data parallelism. (useful for large network and larger data set).   </a:t>
            </a:r>
          </a:p>
        </p:txBody>
      </p:sp>
    </p:spTree>
    <p:extLst>
      <p:ext uri="{BB962C8B-B14F-4D97-AF65-F5344CB8AC3E}">
        <p14:creationId xmlns:p14="http://schemas.microsoft.com/office/powerpoint/2010/main" val="403842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703B-B786-6046-B6B7-5536C5B6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Knowing what I know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08CB-A183-9C44-BFAF-AA7F55CB3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more precisely. </a:t>
            </a:r>
          </a:p>
          <a:p>
            <a:r>
              <a:rPr lang="en-US" dirty="0"/>
              <a:t>Use only one example larger model with large data set(CIFAR-100) and work through the different aspect of data parallelism.  </a:t>
            </a:r>
          </a:p>
          <a:p>
            <a:r>
              <a:rPr lang="en-US" dirty="0"/>
              <a:t>Compare the frameworks implementation and comments on the result. </a:t>
            </a:r>
          </a:p>
          <a:p>
            <a:r>
              <a:rPr lang="en-US" dirty="0"/>
              <a:t>Maybe Play with c CUDA implementation and compare with other framework results.   </a:t>
            </a:r>
          </a:p>
        </p:txBody>
      </p:sp>
    </p:spTree>
    <p:extLst>
      <p:ext uri="{BB962C8B-B14F-4D97-AF65-F5344CB8AC3E}">
        <p14:creationId xmlns:p14="http://schemas.microsoft.com/office/powerpoint/2010/main" val="223792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730B-E105-7141-AF05-1024BFA4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4427-3034-CA48-9A04-8F771585C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Small Data set and small network the improvement in training time utilizing two GPU is about 1.6 improvement (248.3/154.2). </a:t>
            </a:r>
          </a:p>
          <a:p>
            <a:r>
              <a:rPr lang="en-US" dirty="0"/>
              <a:t>Larger Network and larger size dataset.  The improvement was 1.3 (49:12/38:16), </a:t>
            </a:r>
          </a:p>
          <a:p>
            <a:r>
              <a:rPr lang="en-US" dirty="0"/>
              <a:t>The majority of the over head in both cases could be attributed </a:t>
            </a:r>
          </a:p>
          <a:p>
            <a:pPr lvl="1"/>
            <a:r>
              <a:rPr lang="en-US" sz="2200" dirty="0"/>
              <a:t>Communication between the GPU and CPU for parameter averaging.    </a:t>
            </a:r>
          </a:p>
          <a:p>
            <a:pPr lvl="1"/>
            <a:r>
              <a:rPr lang="en-US" sz="2200" dirty="0"/>
              <a:t>Some inefficiency due to the binary file of TensorFlow was not compiled for Xeon CPU. Identified a resource to compile the TensorFlow for Xeon processor.</a:t>
            </a:r>
          </a:p>
        </p:txBody>
      </p:sp>
    </p:spTree>
    <p:extLst>
      <p:ext uri="{BB962C8B-B14F-4D97-AF65-F5344CB8AC3E}">
        <p14:creationId xmlns:p14="http://schemas.microsoft.com/office/powerpoint/2010/main" val="145132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1EA7-B0ED-EC42-96BD-C025F840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382B-F98F-644F-876F-9AEBEF296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63550" indent="-46355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 K.,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Q. (2016). Scalable training of deep learning machines by incremental block training with intra-block parallel optimization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blockwise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model-update filtering.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IEEE International Conference on Acoustics, Speech and Signal Processing (ICASSP)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doi:10.1109/icassp.2016.7472805</a:t>
            </a:r>
          </a:p>
          <a:p>
            <a:pPr marL="463550" indent="-46355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Gupta, S., Zhang, W., &amp; Wang, F. (2016, December 5). Retrieved from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/pdf/1509.04210.pdf</a:t>
            </a:r>
          </a:p>
          <a:p>
            <a:pPr marL="463550" indent="-46355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Su, H., Chen, H., &amp; Xu, H. (2015, July 1). [1507.01239] Experiments on Parallel Training of Deep Neural Network using Model Averaging.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https://arxiv.org/abs/1507.01239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W., Gupta, S.,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X., &amp; Liu, J. (2016). Staleness-aware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-SGD for distributed deep learning.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 Proceedings of the Twenty-Fifth International Joint Conference on Artificial Intelligence (IJCAI'16),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2350-2356. Retrieved from https://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/pdf/1511.05950.pdf. </a:t>
            </a:r>
          </a:p>
          <a:p>
            <a:pPr marL="463550" indent="-46355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https://www.tensorflow.org/tutorials/images/deep_cnn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https://pytorch.org/tutorials/beginner/blitz/data_parallel_tutorial.html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99F0-70BF-7048-868E-F0351C93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3309-0D07-2343-B0CC-306A203A8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Deep Learning server and learn about the hardware aspect of (DL).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effect of Multi Graphical Processing Units (GPU) on training time.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parallelism on GPU’s with different frameworks (Keras, TensorFlow,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,..).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Data parallelism on Multiple GPU.</a:t>
            </a:r>
          </a:p>
        </p:txBody>
      </p:sp>
    </p:spTree>
    <p:extLst>
      <p:ext uri="{BB962C8B-B14F-4D97-AF65-F5344CB8AC3E}">
        <p14:creationId xmlns:p14="http://schemas.microsoft.com/office/powerpoint/2010/main" val="358375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9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5" name="Rectangle 9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0D8DB4-E93A-4540-9059-366E1F17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958" y="17352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Configuration (Hardware)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92B0ED1-F777-0248-8699-5C3D2EB7C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75"/>
          <a:stretch/>
        </p:blipFill>
        <p:spPr>
          <a:xfrm rot="5400000">
            <a:off x="-1116805" y="1111208"/>
            <a:ext cx="6858000" cy="4635583"/>
          </a:xfrm>
          <a:prstGeom prst="rect">
            <a:avLst/>
          </a:prstGeom>
        </p:spPr>
      </p:pic>
      <p:grpSp>
        <p:nvGrpSpPr>
          <p:cNvPr id="155" name="Group 9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2D60-B212-7147-BD88-5EBBA8AD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468438"/>
            <a:ext cx="6696569" cy="43227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Mother Board: Z10PE-08WS. (Dual Xeon processor, PCIe 3.0)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Xeon E5 V4 2620.  (8 core, 16 treads with 20 meg of fast buffer)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128 G DDR4 2133 MHz speed.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SSD: M.2 1TB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R/W 3.4/2.8 GB/s and IOPS R/W 500/400 K)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GFORCE 1080 TI (11 G DDR5X MEM 484 GB/s BW, 3584 CUDA core)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TB HDD, 7200 RPM with 256 M buffer Helium SATA 6G/s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1300 W power supply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4U Rack Mount Chassis. 15 HDD bay  </a:t>
            </a:r>
          </a:p>
        </p:txBody>
      </p:sp>
    </p:spTree>
    <p:extLst>
      <p:ext uri="{BB962C8B-B14F-4D97-AF65-F5344CB8AC3E}">
        <p14:creationId xmlns:p14="http://schemas.microsoft.com/office/powerpoint/2010/main" val="53243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DABD-B796-BD42-BCA2-DDAC0CEB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Part selection Consideration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57A8-BE63-8742-8C51-BF69B09E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Mother board, expandability, PCIe 3.0 ready, Fast SATA (NVMe or NVMe Express), # of PCIe slots.</a:t>
            </a:r>
          </a:p>
          <a:p>
            <a:r>
              <a:rPr lang="en-US"/>
              <a:t>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PU: Power , Cache size ( min 2 Meg / GPU), Core/Tread, Cost, DDR4 memory speed.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Memory. Fastest Mother board and chipset can handle ( min 2133 0r 2400 MHz)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SSD Fast boot device. Min 512 GB 1 or 2 TB preferred. The IOPS and seq through put.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GPU:  Affordability, reasonable: RTX 2070 TI and Gfroce 1080TI, Good performance RTX 2080 TI.  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HDD, Cost, Power consumption and transfer speed. 10 TB sweet spot now.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Supply: depending on number of GPU (3X250 + 200 mobo = 950. ) 1300 Watt EVGA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0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0E946-22C2-C74F-B772-F327194A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000307" cy="147857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/>
              <a:t>System Configuration (Software)</a:t>
            </a:r>
          </a:p>
        </p:txBody>
      </p:sp>
      <p:sp>
        <p:nvSpPr>
          <p:cNvPr id="342" name="Content Placeholder 2">
            <a:extLst>
              <a:ext uri="{FF2B5EF4-FFF2-40B4-BE49-F238E27FC236}">
                <a16:creationId xmlns:a16="http://schemas.microsoft.com/office/drawing/2014/main" id="{FADC0E91-E249-714F-B0E2-E0F57F33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90115" cy="3965046"/>
          </a:xfrm>
        </p:spPr>
        <p:txBody>
          <a:bodyPr>
            <a:normAutofit/>
          </a:bodyPr>
          <a:lstStyle/>
          <a:p>
            <a:r>
              <a:rPr lang="en-US" sz="2000" dirty="0"/>
              <a:t>OS Ubuntu 16.04.5 LTS</a:t>
            </a:r>
          </a:p>
          <a:p>
            <a:r>
              <a:rPr lang="en-US" sz="2000" dirty="0"/>
              <a:t>Python  3.5.2</a:t>
            </a:r>
          </a:p>
          <a:p>
            <a:r>
              <a:rPr lang="en-US" sz="2000" dirty="0" err="1"/>
              <a:t>Pytorch</a:t>
            </a:r>
            <a:r>
              <a:rPr lang="en-US" sz="2000" dirty="0"/>
              <a:t> 0.4.1</a:t>
            </a:r>
          </a:p>
          <a:p>
            <a:r>
              <a:rPr lang="en-US" sz="2000" dirty="0"/>
              <a:t>Nvidia Driver 384.130</a:t>
            </a:r>
          </a:p>
          <a:p>
            <a:r>
              <a:rPr lang="en-US" sz="2000" dirty="0"/>
              <a:t>CUDA V9.0.176</a:t>
            </a:r>
          </a:p>
          <a:p>
            <a:r>
              <a:rPr lang="en-US" sz="2000" dirty="0"/>
              <a:t>OpenCV 2.4.9.1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AB4D9EA-C199-F14B-8D29-074FDE400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64" y="618518"/>
            <a:ext cx="286715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771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7927-8141-6B45-8167-B73FFA59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4941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sz="3200" dirty="0"/>
              <a:t>Issues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2E28D-69E8-3F4B-8289-AACD612F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07127"/>
            <a:ext cx="5894388" cy="41840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Starting point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Ubuntu 18, Python 3.7, TensorFlow 1.12, Keras 2.2, CUDA 10.0.  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Failed to run sample models.  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Changed OS Ubuntu 16, Python 3.5, CUDA 9.0 (recommended)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Base models to verify the functionality. One GPU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Keras previous Practicum on one GPU.  Installed various Python Libs.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TensorFlow used some examples from the GitHub.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7261B-2FCD-284D-9D99-0DE442F9C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8" r="1" b="1"/>
          <a:stretch/>
        </p:blipFill>
        <p:spPr>
          <a:xfrm rot="5400000">
            <a:off x="6336513" y="1002512"/>
            <a:ext cx="6858000" cy="4852975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59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2213-5BCB-9F44-879F-2D2781BF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0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Data Parallelism</a:t>
            </a:r>
          </a:p>
        </p:txBody>
      </p:sp>
      <p:sp>
        <p:nvSpPr>
          <p:cNvPr id="46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2A767-41D5-E64A-87CC-1244CBAC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8" y="1137621"/>
            <a:ext cx="3762155" cy="301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71612-FA3B-AF46-883C-46DF650A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08" y="4277089"/>
            <a:ext cx="3178638" cy="16413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EC9A6-605D-7346-BEE3-EEDE1E38B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1137622"/>
            <a:ext cx="6188402" cy="50980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Copied on all GPUs or Distributed Systems,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GPU gets a different portion of the data.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from each GPU are combined.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averaging Simplest approach (In-Graph replication)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model parameters (Weights, biases)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 Copy of parameters to all GPU’s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with subset of Data (b size 128, on 2 GPU 64 each)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Parameter to average each GPU’s parameters.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2-4 while there is data to process.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with Parameter averaging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Averaging frequency is generally done with a period Usually 1 minibatch or greater.</a:t>
            </a:r>
          </a:p>
          <a:p>
            <a:pPr lvl="2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iteration: significant over head increases on data communication.</a:t>
            </a:r>
          </a:p>
          <a:p>
            <a:pPr lvl="2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Infrequent averaging:  local parameter may diverge resulting may a poor model after averaging.</a:t>
            </a:r>
          </a:p>
          <a:p>
            <a:pPr lvl="2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preliminary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with about ~10 mini batch can have a reasonable performance at the cost of reduced Model accuracy.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optimization (Adam,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…) in each model necessitates averaging at the cost of increased network transfer.  Resulting in a better convergence.  </a:t>
            </a:r>
          </a:p>
          <a:p>
            <a:pPr lvl="1"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F8AF-5FD9-934B-86C9-D43A2611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579" y="0"/>
            <a:ext cx="6012832" cy="1478570"/>
          </a:xfrm>
        </p:spPr>
        <p:txBody>
          <a:bodyPr>
            <a:normAutofit/>
          </a:bodyPr>
          <a:lstStyle/>
          <a:p>
            <a:r>
              <a:rPr lang="en-US" dirty="0"/>
              <a:t>Data Parallelism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D59E7-5DA4-174A-8CDE-082B3382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1" y="1255832"/>
            <a:ext cx="4420218" cy="22770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F2B35-8E29-EF4E-8959-C9A60024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9" y="3629887"/>
            <a:ext cx="4461165" cy="22305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2780-5F88-9742-8C3F-12F1A17E2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255832"/>
            <a:ext cx="6012832" cy="46046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Base averaging preferred approach (Between-Graph replication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the parameter averaging. Use the Gradient post learning rate,  instead of parameters from model. 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Synchronous averaging holds true for for all optimizers such as SGD (Stochastic Gradient Decent).  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l=1/n. where n number of GPUs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downfall 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GPU’s delays the update lowers the speed, if the GPU are not the similar can cause delay in updating.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Asynchronous Update as soon as the parameters are ready. 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 GPU on average the gradient on average could be N step out of date prior to adding to global parameter vector.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Benefit : Gain higher throughput, Speed up the parameter updates.</a:t>
            </a:r>
          </a:p>
          <a:p>
            <a:pPr lvl="1">
              <a:lnSpc>
                <a:spcPct val="11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Downfall Stall Gradient: 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gradient stall Slow Down the network convergence.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efficiency drops.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various solutions for minimize the effect ( such as soft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limit the staleness. 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8345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88F6-B187-134E-A41C-75A3E6DE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How to determine when to use the parallelism. 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39DC5F82-1626-D84A-9380-E545C702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4" y="1903555"/>
            <a:ext cx="7010399" cy="46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9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10222</TotalTime>
  <Words>1100</Words>
  <Application>Microsoft Macintosh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Trebuchet MS</vt:lpstr>
      <vt:lpstr>Tw Cen MT</vt:lpstr>
      <vt:lpstr>Circuit</vt:lpstr>
      <vt:lpstr>Multi GPU training performance</vt:lpstr>
      <vt:lpstr>Introduction</vt:lpstr>
      <vt:lpstr>System Configuration (Hardware)</vt:lpstr>
      <vt:lpstr>Part selection Consideration </vt:lpstr>
      <vt:lpstr>System Configuration (Software)</vt:lpstr>
      <vt:lpstr>Issues and considerations</vt:lpstr>
      <vt:lpstr>Data Parallelism</vt:lpstr>
      <vt:lpstr>Data Parallelism cont.</vt:lpstr>
      <vt:lpstr>How to determine when to use the parallelism. </vt:lpstr>
      <vt:lpstr>Mnist data set Multi GPU</vt:lpstr>
      <vt:lpstr>CIFAR 10 data set VGG19 model </vt:lpstr>
      <vt:lpstr>Next steps</vt:lpstr>
      <vt:lpstr>Knowing what I know Now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GPU training performance</dc:title>
  <dc:creator>Navid, Farhad</dc:creator>
  <cp:lastModifiedBy>Navid, Farhad</cp:lastModifiedBy>
  <cp:revision>68</cp:revision>
  <dcterms:created xsi:type="dcterms:W3CDTF">2018-12-08T15:17:18Z</dcterms:created>
  <dcterms:modified xsi:type="dcterms:W3CDTF">2018-12-15T17:40:00Z</dcterms:modified>
</cp:coreProperties>
</file>